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17"/>
  </p:notesMasterIdLst>
  <p:handoutMasterIdLst>
    <p:handoutMasterId r:id="rId18"/>
  </p:handoutMasterIdLst>
  <p:sldIdLst>
    <p:sldId id="531" r:id="rId5"/>
    <p:sldId id="532" r:id="rId6"/>
    <p:sldId id="533" r:id="rId7"/>
    <p:sldId id="535" r:id="rId8"/>
    <p:sldId id="536" r:id="rId9"/>
    <p:sldId id="539" r:id="rId10"/>
    <p:sldId id="538" r:id="rId11"/>
    <p:sldId id="540" r:id="rId12"/>
    <p:sldId id="541" r:id="rId13"/>
    <p:sldId id="544" r:id="rId14"/>
    <p:sldId id="546" r:id="rId15"/>
    <p:sldId id="4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865"/>
    <a:srgbClr val="E8E8E8"/>
    <a:srgbClr val="00A3E2"/>
    <a:srgbClr val="78BE21"/>
    <a:srgbClr val="0D0D0D"/>
    <a:srgbClr val="B20738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80" autoAdjust="0"/>
    <p:restoredTop sz="89889" autoAdjust="0"/>
  </p:normalViewPr>
  <p:slideViewPr>
    <p:cSldViewPr snapToGrid="0">
      <p:cViewPr varScale="1">
        <p:scale>
          <a:sx n="76" d="100"/>
          <a:sy n="76" d="100"/>
        </p:scale>
        <p:origin x="136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10/1/2020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505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solidFill>
            <a:srgbClr val="FFFFFF"/>
          </a:solidFill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  <a:p>
            <a:r>
              <a:rPr lang="en-US" altLang="en-US"/>
              <a:t>    </a:t>
            </a:r>
          </a:p>
        </p:txBody>
      </p:sp>
      <p:sp>
        <p:nvSpPr>
          <p:cNvPr id="14340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134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  <a:p>
            <a:r>
              <a:rPr lang="en-US" altLang="en-US"/>
              <a:t>    </a:t>
            </a:r>
          </a:p>
        </p:txBody>
      </p:sp>
      <p:sp>
        <p:nvSpPr>
          <p:cNvPr id="16388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837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Note – Class 33 &amp; 35 have changed from hours to miles.</a:t>
            </a:r>
          </a:p>
          <a:p>
            <a:r>
              <a:rPr lang="en-US" altLang="en-US"/>
              <a:t>    </a:t>
            </a:r>
          </a:p>
        </p:txBody>
      </p:sp>
      <p:sp>
        <p:nvSpPr>
          <p:cNvPr id="20484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676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  <a:p>
            <a:r>
              <a:rPr lang="en-US" altLang="en-US"/>
              <a:t>    </a:t>
            </a:r>
          </a:p>
        </p:txBody>
      </p:sp>
      <p:sp>
        <p:nvSpPr>
          <p:cNvPr id="22532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589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The most important numbers here are from the time the event ends how long did it take to regain the segment.</a:t>
            </a:r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237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Must record Bare Lane Regain in the 1</a:t>
            </a:r>
            <a:r>
              <a:rPr lang="en-US" altLang="en-US" baseline="30000"/>
              <a:t>st</a:t>
            </a:r>
            <a:r>
              <a:rPr lang="en-US" altLang="en-US"/>
              <a:t> event before you can start a second event provided that the time between the 1</a:t>
            </a:r>
            <a:r>
              <a:rPr lang="en-US" altLang="en-US" baseline="30000"/>
              <a:t>st</a:t>
            </a:r>
            <a:r>
              <a:rPr lang="en-US" altLang="en-US"/>
              <a:t> and 2</a:t>
            </a:r>
            <a:r>
              <a:rPr lang="en-US" altLang="en-US" baseline="30000"/>
              <a:t>nd</a:t>
            </a:r>
            <a:r>
              <a:rPr lang="en-US" altLang="en-US"/>
              <a:t> events is greater then 6 hours.</a:t>
            </a:r>
          </a:p>
          <a:p>
            <a:endParaRPr lang="en-US" altLang="en-US"/>
          </a:p>
          <a:p>
            <a:r>
              <a:rPr lang="en-US" altLang="en-US"/>
              <a:t>Bare lanes can and may be lost and regained several times during an event.</a:t>
            </a:r>
          </a:p>
          <a:p>
            <a:endParaRPr lang="en-US" altLang="en-US"/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05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 mndot.gov/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638" y="1842964"/>
            <a:ext cx="5324726" cy="63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783" indent="-228594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2971" indent="-228594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160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349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537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783" indent="-228594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2971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160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349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537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3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6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9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 mndot.gov/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233" y="2118359"/>
            <a:ext cx="5843117" cy="69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79611" y="1964392"/>
            <a:ext cx="1749143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01920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18406" y="1964392"/>
            <a:ext cx="1738398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534177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50663" y="1964392"/>
            <a:ext cx="1738398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966435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9"/>
            <a:ext cx="1906858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3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6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9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1674774"/>
            <a:ext cx="1394107" cy="15348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50" y="3939365"/>
            <a:ext cx="1394107" cy="15348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4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1674775"/>
            <a:ext cx="1394107" cy="15348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5" y="3939365"/>
            <a:ext cx="1394107" cy="15348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167477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50" y="393936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4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167477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5" y="393936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2571731"/>
            <a:ext cx="1528763" cy="16345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7933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2571731"/>
            <a:ext cx="1552662" cy="16345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539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2800331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8003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2800331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8003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799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68579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9144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68579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9144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22"/>
            <a:ext cx="9144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041204"/>
            <a:ext cx="4940300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172" y="6138335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 mndot.gov/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3807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3" y="6089345"/>
            <a:ext cx="3109319" cy="3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9"/>
            <a:ext cx="5127715" cy="3847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340608" y="1043181"/>
            <a:ext cx="5519698" cy="42237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4" y="1574940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1735810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8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1" y="6356353"/>
            <a:ext cx="1018943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418350" y="6356353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21" y="1365206"/>
            <a:ext cx="7916772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4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4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39" y="434837"/>
            <a:ext cx="5121496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691885"/>
            <a:ext cx="4725590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8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6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4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4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10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9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10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9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28650" y="1335089"/>
            <a:ext cx="7886700" cy="48418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 mndot.gov/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9968" y="685800"/>
            <a:ext cx="4114800" cy="3959352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04" algn="l"/>
                <a:tab pos="3770219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67199" y="912530"/>
            <a:ext cx="3519141" cy="340343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58613" y="524007"/>
            <a:ext cx="1616475" cy="1521646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667369" y="3298351"/>
            <a:ext cx="1978484" cy="1916747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4608" y="1609867"/>
            <a:ext cx="5694788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219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6"/>
            <a:ext cx="9144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Here | 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400849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100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9999" i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27409" y="1090051"/>
            <a:ext cx="3898746" cy="3996299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100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9999" i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212736"/>
            <a:ext cx="7886700" cy="147216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84897"/>
            <a:ext cx="78867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54" y="825690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9144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Optional Tagline Goes Here</a:t>
            </a:r>
            <a:r>
              <a:rPr lang="en-US" dirty="0"/>
              <a:t>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54" y="704087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9144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938" y="812678"/>
            <a:ext cx="3109319" cy="3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3mndot_logo_trans-rgb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943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005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7"/>
            <a:ext cx="3736086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9536" y="1594627"/>
            <a:ext cx="3845814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281"/>
            <a:ext cx="78867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891" indent="-342891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080" indent="-342891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21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09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498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7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7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 mndot.gov/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  <p:sldLayoutId id="2147483821" r:id="rId50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4477962"/>
            <a:ext cx="9144000" cy="1295182"/>
          </a:xfrm>
          <a:solidFill>
            <a:srgbClr val="003865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Snow &amp; Ice Event/Bare Lane Training</a:t>
            </a:r>
            <a:b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2019-2020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0" b="22190"/>
          <a:stretch>
            <a:fillRect/>
          </a:stretch>
        </p:blipFill>
        <p:spPr/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1558"/>
          <a:stretch/>
        </p:blipFill>
        <p:spPr>
          <a:xfrm>
            <a:off x="0" y="0"/>
            <a:ext cx="9144000" cy="447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5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" y="25400"/>
            <a:ext cx="8458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33CCFF"/>
                </a:solidFill>
                <a:latin typeface="Comic Sans MS" pitchFamily="66" charset="0"/>
              </a:rPr>
              <a:t>Reporting Bare Lane Regain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06575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Comic Sans MS" pitchFamily="66" charset="0"/>
              </a:rPr>
              <a:t>Must record bare lane regain in 1</a:t>
            </a:r>
            <a:r>
              <a:rPr lang="en-US" baseline="30000" dirty="0">
                <a:latin typeface="Comic Sans MS" pitchFamily="66" charset="0"/>
              </a:rPr>
              <a:t>st</a:t>
            </a:r>
            <a:r>
              <a:rPr lang="en-US" dirty="0">
                <a:latin typeface="Comic Sans MS" pitchFamily="66" charset="0"/>
              </a:rPr>
              <a:t> event before you can start a second event.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dirty="0">
                <a:latin typeface="Comic Sans MS" pitchFamily="66" charset="0"/>
              </a:rPr>
              <a:t>If bare lanes have not been regained before the start of a new event, all non-regained routes must be set to regain at start of </a:t>
            </a:r>
            <a:r>
              <a:rPr lang="en-US" dirty="0">
                <a:latin typeface="Comic Sans MS" pitchFamily="66" charset="0"/>
                <a:hlinkClick r:id="rId3" action="ppaction://hlinksldjump"/>
              </a:rPr>
              <a:t>new event</a:t>
            </a:r>
            <a:r>
              <a:rPr lang="en-US" dirty="0">
                <a:latin typeface="Comic Sans MS" pitchFamily="66" charset="0"/>
              </a:rPr>
              <a:t>. </a:t>
            </a:r>
          </a:p>
          <a:p>
            <a:pPr lvl="1">
              <a:defRPr/>
            </a:pPr>
            <a:r>
              <a:rPr lang="en-US" dirty="0">
                <a:latin typeface="Comic Sans MS" pitchFamily="66" charset="0"/>
              </a:rPr>
              <a:t>Event Start and Lane Loss will be same for new event. </a:t>
            </a:r>
          </a:p>
          <a:p>
            <a:pPr eaLnBrk="1" hangingPunct="1"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5800" y="61817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5924C3A2-7789-41D5-B11F-5C23AB777AC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92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33CCFF"/>
                </a:solidFill>
                <a:latin typeface="Comic Sans MS" pitchFamily="66" charset="0"/>
              </a:rPr>
              <a:t>Event/Bare Lane Reporting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524000"/>
            <a:ext cx="8905875" cy="47244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>
                <a:latin typeface="Comic Sans MS" pitchFamily="66" charset="0"/>
              </a:rPr>
              <a:t>Events are recorded </a:t>
            </a:r>
            <a:r>
              <a:rPr lang="en-US" b="1" u="sng" dirty="0">
                <a:latin typeface="Comic Sans MS" pitchFamily="66" charset="0"/>
              </a:rPr>
              <a:t>even if bare lanes have not been lost</a:t>
            </a:r>
            <a:r>
              <a:rPr lang="en-US" dirty="0">
                <a:latin typeface="Comic Sans MS" pitchFamily="66" charset="0"/>
              </a:rPr>
              <a:t>, provided resources have been used.</a:t>
            </a:r>
            <a:endParaRPr lang="en-US" dirty="0"/>
          </a:p>
          <a:p>
            <a:pPr eaLnBrk="1" hangingPunct="1">
              <a:defRPr/>
            </a:pPr>
            <a:endParaRPr lang="en-US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dirty="0">
                <a:latin typeface="Comic Sans MS" pitchFamily="66" charset="0"/>
              </a:rPr>
              <a:t>Use best judgment when recording start/end of an event and when recording bare lanes lost/regained.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dirty="0">
                <a:latin typeface="Comic Sans MS" pitchFamily="66" charset="0"/>
              </a:rPr>
              <a:t>Use weather reports - RWIS – MDSS - Patrol Dispatch – Road Patrol or your Supervisor to help with this task.</a:t>
            </a:r>
          </a:p>
          <a:p>
            <a:pPr eaLnBrk="1" hangingPunct="1">
              <a:defRPr/>
            </a:pPr>
            <a:endParaRPr lang="en-US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dirty="0">
                <a:latin typeface="Comic Sans MS" pitchFamily="66" charset="0"/>
              </a:rPr>
              <a:t>Must record info in RCA within 24 hours of shift ending.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5800" y="61817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8F496C4C-BBD0-4C5F-A157-0EDE8D5A6F10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780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 build="p" autoUpdateAnimBg="0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0" y="1651382"/>
            <a:ext cx="9144000" cy="710818"/>
          </a:xfrm>
        </p:spPr>
        <p:txBody>
          <a:bodyPr/>
          <a:lstStyle/>
          <a:p>
            <a:r>
              <a:rPr lang="en-US" sz="4000" dirty="0"/>
              <a:t>Thank you and Have a Save Winter Season!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9144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38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33CCFF"/>
                </a:solidFill>
                <a:latin typeface="Comic Sans MS" pitchFamily="66" charset="0"/>
                <a:hlinkClick r:id="rId3" action="ppaction://hlinksldjump"/>
              </a:rPr>
              <a:t>Event</a:t>
            </a:r>
            <a:endParaRPr lang="en-US" b="1" dirty="0">
              <a:solidFill>
                <a:srgbClr val="33CCFF"/>
              </a:solidFill>
              <a:latin typeface="Comic Sans MS" pitchFamily="66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190500" y="1373050"/>
            <a:ext cx="8763000" cy="43513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Comic Sans MS" pitchFamily="66" charset="0"/>
              </a:rPr>
              <a:t>A winter weather occurrence that consumes resources necessary to prevent, minimize or regain the loss of bare </a:t>
            </a:r>
            <a:r>
              <a:rPr lang="en-US" sz="3600" dirty="0">
                <a:latin typeface="Comic Sans MS" pitchFamily="66" charset="0"/>
                <a:hlinkClick r:id="rId4" action="ppaction://hlinksldjump"/>
              </a:rPr>
              <a:t>lanes</a:t>
            </a:r>
            <a:r>
              <a:rPr lang="en-US" sz="3600" dirty="0">
                <a:latin typeface="Comic Sans MS" pitchFamily="66" charset="0"/>
              </a:rPr>
              <a:t>.</a:t>
            </a:r>
          </a:p>
          <a:p>
            <a:pPr eaLnBrk="1" hangingPunct="1">
              <a:defRPr/>
            </a:pPr>
            <a:endParaRPr lang="en-US" sz="40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5800" y="61817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7529187E-9FA7-4561-9399-F9F2B40127A1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2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5" b="17775"/>
          <a:stretch/>
        </p:blipFill>
        <p:spPr>
          <a:xfrm>
            <a:off x="628650" y="3705225"/>
            <a:ext cx="79629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33CCFF"/>
                </a:solidFill>
                <a:latin typeface="Comic Sans MS" pitchFamily="66" charset="0"/>
              </a:rPr>
              <a:t>Winter Weather Occurrence</a:t>
            </a:r>
            <a:br>
              <a:rPr lang="en-US" b="1" dirty="0">
                <a:solidFill>
                  <a:srgbClr val="33CCFF"/>
                </a:solidFill>
                <a:latin typeface="Comic Sans MS" pitchFamily="66" charset="0"/>
              </a:rPr>
            </a:br>
            <a:r>
              <a:rPr lang="en-US" sz="2000" b="1" dirty="0">
                <a:solidFill>
                  <a:srgbClr val="33CCFF"/>
                </a:solidFill>
                <a:latin typeface="Comic Sans MS" pitchFamily="66" charset="0"/>
              </a:rPr>
              <a:t>Examples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524000"/>
            <a:ext cx="8886825" cy="4743450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5100" dirty="0">
                <a:latin typeface="Comic Sans MS" pitchFamily="66" charset="0"/>
              </a:rPr>
              <a:t>Freezing rain/drizzle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5100" dirty="0">
                <a:latin typeface="Comic Sans MS" pitchFamily="66" charset="0"/>
              </a:rPr>
              <a:t>Sleet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5100" dirty="0">
                <a:latin typeface="Comic Sans MS" pitchFamily="66" charset="0"/>
              </a:rPr>
              <a:t>Snow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5100" dirty="0">
                <a:latin typeface="Comic Sans MS" pitchFamily="66" charset="0"/>
              </a:rPr>
              <a:t>Drifting/blowing snow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5100" dirty="0">
                <a:latin typeface="Comic Sans MS" pitchFamily="66" charset="0"/>
              </a:rPr>
              <a:t>Frost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5100" dirty="0">
                <a:latin typeface="Comic Sans MS" pitchFamily="66" charset="0"/>
              </a:rPr>
              <a:t>Ice/black ice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5100" dirty="0">
                <a:latin typeface="Comic Sans MS" pitchFamily="66" charset="0"/>
              </a:rPr>
              <a:t>Refreeze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5100" dirty="0">
                <a:latin typeface="Comic Sans MS" pitchFamily="66" charset="0"/>
              </a:rPr>
              <a:t>Or any combination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800" y="61817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A474F30B-218E-4934-B097-F30392CD39E1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950" y="1524000"/>
            <a:ext cx="477415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4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33CCFF"/>
                </a:solidFill>
                <a:latin typeface="Comic Sans MS" pitchFamily="66" charset="0"/>
              </a:rPr>
              <a:t>Resources Consumed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352550"/>
            <a:ext cx="9144000" cy="5505449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US" sz="2000" i="1" dirty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i="1" u="sng" dirty="0">
                <a:latin typeface="Comic Sans MS" pitchFamily="66" charset="0"/>
              </a:rPr>
              <a:t>Material</a:t>
            </a:r>
            <a:r>
              <a:rPr lang="en-US" sz="2000" dirty="0">
                <a:latin typeface="Comic Sans MS" pitchFamily="66" charset="0"/>
              </a:rPr>
              <a:t> - Usage of salt brine, sand, salt, and other chemicals will trigger an event.  (except road patrol and anti-icing)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i="1" u="sng" dirty="0">
                <a:latin typeface="Comic Sans MS" pitchFamily="66" charset="0"/>
              </a:rPr>
              <a:t>Equipment</a:t>
            </a:r>
            <a:r>
              <a:rPr lang="en-US" sz="2000" dirty="0">
                <a:latin typeface="Comic Sans MS" pitchFamily="66" charset="0"/>
              </a:rPr>
              <a:t> - Usage of plows, wings, </a:t>
            </a:r>
            <a:r>
              <a:rPr lang="en-US" sz="2000" dirty="0" err="1">
                <a:latin typeface="Comic Sans MS" pitchFamily="66" charset="0"/>
              </a:rPr>
              <a:t>underbodys</a:t>
            </a:r>
            <a:r>
              <a:rPr lang="en-US" sz="2000" dirty="0">
                <a:latin typeface="Comic Sans MS" pitchFamily="66" charset="0"/>
              </a:rPr>
              <a:t>, and sanders will trigger an event.  </a:t>
            </a:r>
            <a:r>
              <a:rPr lang="en-US" sz="2000" i="1" dirty="0">
                <a:latin typeface="Comic Sans MS" pitchFamily="66" charset="0"/>
              </a:rPr>
              <a:t>Use of  plow trucks alone in checking of road conditions is not considered a resource.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i="1" dirty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i="1" u="sng" dirty="0">
                <a:latin typeface="Comic Sans MS" pitchFamily="66" charset="0"/>
              </a:rPr>
              <a:t>Labor</a:t>
            </a:r>
            <a:r>
              <a:rPr lang="en-US" sz="2000" dirty="0">
                <a:latin typeface="Comic Sans MS" pitchFamily="66" charset="0"/>
              </a:rPr>
              <a:t> - A resource provided that either materials or equipment are used.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900" b="1" i="1" u="sng" dirty="0">
                <a:latin typeface="Comic Sans MS" pitchFamily="66" charset="0"/>
              </a:rPr>
              <a:t>Correctly record time, equipment, materials within 24 </a:t>
            </a:r>
            <a:r>
              <a:rPr lang="en-US" sz="1900" b="1" i="1" u="sng" dirty="0" err="1">
                <a:latin typeface="Comic Sans MS" pitchFamily="66" charset="0"/>
              </a:rPr>
              <a:t>hrs</a:t>
            </a:r>
            <a:r>
              <a:rPr lang="en-US" sz="1900" b="1" i="1" u="sng" dirty="0">
                <a:latin typeface="Comic Sans MS" pitchFamily="66" charset="0"/>
              </a:rPr>
              <a:t> of shift end.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i="1" u="sng" dirty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i="1" u="sng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5800" y="61817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F798394C-D8BC-43B5-870D-3C07728F0CD0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25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33CCFF"/>
                </a:solidFill>
                <a:latin typeface="Comic Sans MS" pitchFamily="66" charset="0"/>
              </a:rPr>
              <a:t>Prevent, Minimize, or Regain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362075"/>
            <a:ext cx="9144000" cy="481964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0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i="1" u="sng" dirty="0">
                <a:latin typeface="Comic Sans MS" pitchFamily="66" charset="0"/>
              </a:rPr>
              <a:t>Prevent</a:t>
            </a:r>
            <a:r>
              <a:rPr lang="en-US" sz="2000" dirty="0">
                <a:latin typeface="Comic Sans MS" pitchFamily="66" charset="0"/>
              </a:rPr>
              <a:t> - Usage of resources before or during the event such as anti-icing, or the application of chemicals to prevent the loss of bare lanes.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i="1" u="sng" dirty="0">
                <a:latin typeface="Comic Sans MS" pitchFamily="66" charset="0"/>
              </a:rPr>
              <a:t>Minimize</a:t>
            </a:r>
            <a:r>
              <a:rPr lang="en-US" sz="2000" dirty="0">
                <a:latin typeface="Comic Sans MS" pitchFamily="66" charset="0"/>
              </a:rPr>
              <a:t> - Usage of resources/chemicals to reduce the effects or impact of bare lanes lost.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i="1" u="sng" dirty="0">
                <a:latin typeface="Comic Sans MS" pitchFamily="66" charset="0"/>
              </a:rPr>
              <a:t>Regain</a:t>
            </a:r>
            <a:r>
              <a:rPr lang="en-US" sz="2000" i="1" dirty="0">
                <a:latin typeface="Comic Sans MS" pitchFamily="66" charset="0"/>
              </a:rPr>
              <a:t> - </a:t>
            </a:r>
            <a:r>
              <a:rPr lang="en-US" sz="2000" dirty="0">
                <a:latin typeface="Comic Sans MS" pitchFamily="66" charset="0"/>
              </a:rPr>
              <a:t>Process/resources needed to regain the loss of bare lanes.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5800" y="61817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DE8E9040-686B-445D-8B20-DBB6D25A4308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57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arePavemen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895600" y="533400"/>
            <a:ext cx="29225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u="sng">
                <a:solidFill>
                  <a:srgbClr val="33CCFF"/>
                </a:solidFill>
                <a:latin typeface="Comic Sans MS" panose="030F0702030302020204" pitchFamily="66" charset="0"/>
              </a:rPr>
              <a:t>Bare Lane</a:t>
            </a:r>
          </a:p>
        </p:txBody>
      </p:sp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495300" y="1765637"/>
            <a:ext cx="84391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Center stripe and fog lines can be covered with ice and snow, but travel speeds </a:t>
            </a:r>
            <a:r>
              <a:rPr lang="en-US" altLang="en-US" sz="2000" b="1" dirty="0">
                <a:solidFill>
                  <a:srgbClr val="000000"/>
                </a:solidFill>
                <a:cs typeface="Tahoma" panose="020B0604030504040204" pitchFamily="34" charset="0"/>
              </a:rPr>
              <a:t>can</a:t>
            </a:r>
            <a:r>
              <a:rPr lang="en-US" altLang="en-US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b="1" u="sng" dirty="0">
                <a:solidFill>
                  <a:srgbClr val="000000"/>
                </a:solidFill>
              </a:rPr>
              <a:t>not</a:t>
            </a:r>
            <a:r>
              <a:rPr lang="en-US" altLang="en-US" sz="2000" b="1" dirty="0">
                <a:solidFill>
                  <a:srgbClr val="000000"/>
                </a:solidFill>
              </a:rPr>
              <a:t> be impacted.</a:t>
            </a:r>
            <a:endParaRPr lang="en-US" altLang="en-US" sz="2000" b="1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25605" name="Line 14"/>
          <p:cNvSpPr>
            <a:spLocks noChangeShapeType="1"/>
          </p:cNvSpPr>
          <p:nvPr/>
        </p:nvSpPr>
        <p:spPr bwMode="auto">
          <a:xfrm flipV="1">
            <a:off x="0" y="3048000"/>
            <a:ext cx="4419600" cy="3048000"/>
          </a:xfrm>
          <a:prstGeom prst="line">
            <a:avLst/>
          </a:prstGeom>
          <a:noFill/>
          <a:ln w="76200">
            <a:solidFill>
              <a:srgbClr val="6E736D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06" name="Line 15"/>
          <p:cNvSpPr>
            <a:spLocks noChangeShapeType="1"/>
          </p:cNvSpPr>
          <p:nvPr/>
        </p:nvSpPr>
        <p:spPr bwMode="auto">
          <a:xfrm flipH="1" flipV="1">
            <a:off x="4876800" y="3048000"/>
            <a:ext cx="3200400" cy="3810000"/>
          </a:xfrm>
          <a:prstGeom prst="line">
            <a:avLst/>
          </a:prstGeom>
          <a:noFill/>
          <a:ln w="76200">
            <a:solidFill>
              <a:srgbClr val="6E736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07" name="Line 16"/>
          <p:cNvSpPr>
            <a:spLocks noChangeShapeType="1"/>
          </p:cNvSpPr>
          <p:nvPr/>
        </p:nvSpPr>
        <p:spPr bwMode="auto">
          <a:xfrm flipH="1">
            <a:off x="1752600" y="5257800"/>
            <a:ext cx="457200" cy="5334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08" name="Line 17"/>
          <p:cNvSpPr>
            <a:spLocks noChangeShapeType="1"/>
          </p:cNvSpPr>
          <p:nvPr/>
        </p:nvSpPr>
        <p:spPr bwMode="auto">
          <a:xfrm>
            <a:off x="6019800" y="5257800"/>
            <a:ext cx="152400" cy="6096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09" name="Line 18"/>
          <p:cNvSpPr>
            <a:spLocks noChangeShapeType="1"/>
          </p:cNvSpPr>
          <p:nvPr/>
        </p:nvSpPr>
        <p:spPr bwMode="auto">
          <a:xfrm flipH="1" flipV="1">
            <a:off x="2590800" y="5562600"/>
            <a:ext cx="2895600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0" name="Text Box 19"/>
          <p:cNvSpPr txBox="1">
            <a:spLocks noChangeArrowheads="1"/>
          </p:cNvSpPr>
          <p:nvPr/>
        </p:nvSpPr>
        <p:spPr bwMode="auto">
          <a:xfrm>
            <a:off x="1104900" y="4038600"/>
            <a:ext cx="66294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95% of Wheel tracks and everything in between must be free of snow and ice.</a:t>
            </a:r>
            <a:r>
              <a:rPr lang="en-US" altLang="en-US" sz="1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00"/>
                </a:solidFill>
                <a:latin typeface="Comic Sans MS" panose="030F0702030302020204" pitchFamily="66" charset="0"/>
              </a:rPr>
              <a:t>         Shoulder and ramps are not included.</a:t>
            </a:r>
            <a:r>
              <a:rPr lang="en-US" altLang="en-US" sz="1800" b="1" i="1" dirty="0"/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25611" name="Line 20"/>
          <p:cNvSpPr>
            <a:spLocks noChangeShapeType="1"/>
          </p:cNvSpPr>
          <p:nvPr/>
        </p:nvSpPr>
        <p:spPr bwMode="auto">
          <a:xfrm flipV="1">
            <a:off x="0" y="4114800"/>
            <a:ext cx="685800" cy="304800"/>
          </a:xfrm>
          <a:prstGeom prst="line">
            <a:avLst/>
          </a:prstGeom>
          <a:noFill/>
          <a:ln w="57150">
            <a:solidFill>
              <a:srgbClr val="F8F8F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2" name="Line 21"/>
          <p:cNvSpPr>
            <a:spLocks noChangeShapeType="1"/>
          </p:cNvSpPr>
          <p:nvPr/>
        </p:nvSpPr>
        <p:spPr bwMode="auto">
          <a:xfrm flipV="1">
            <a:off x="381000" y="4724400"/>
            <a:ext cx="762000" cy="3810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3" name="Line 22"/>
          <p:cNvSpPr>
            <a:spLocks noChangeShapeType="1"/>
          </p:cNvSpPr>
          <p:nvPr/>
        </p:nvSpPr>
        <p:spPr bwMode="auto">
          <a:xfrm flipH="1" flipV="1">
            <a:off x="381000" y="4419600"/>
            <a:ext cx="228600" cy="3810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4" name="Rectangle 23"/>
          <p:cNvSpPr>
            <a:spLocks noChangeArrowheads="1"/>
          </p:cNvSpPr>
          <p:nvPr/>
        </p:nvSpPr>
        <p:spPr bwMode="auto">
          <a:xfrm>
            <a:off x="609600" y="838200"/>
            <a:ext cx="1143000" cy="685800"/>
          </a:xfrm>
          <a:prstGeom prst="rect">
            <a:avLst/>
          </a:prstGeom>
          <a:solidFill>
            <a:srgbClr val="EDEF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25615" name="Picture 22" descr="03mndot_logo_trans-rgb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943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7991474" y="5943600"/>
            <a:ext cx="1038225" cy="6858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40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>
                <a:solidFill>
                  <a:srgbClr val="33CCFF"/>
                </a:solidFill>
                <a:latin typeface="Comic Sans MS" pitchFamily="66" charset="0"/>
              </a:rPr>
              <a:t>95% Bare Lane Example </a:t>
            </a:r>
            <a:endParaRPr lang="en-US" sz="2400" dirty="0">
              <a:solidFill>
                <a:srgbClr val="33CCFF"/>
              </a:solidFill>
              <a:latin typeface="Comic Sans MS" pitchFamily="66" charset="0"/>
            </a:endParaRP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06575"/>
            <a:ext cx="82296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2800" dirty="0">
                <a:latin typeface="Comic Sans MS" pitchFamily="66" charset="0"/>
              </a:rPr>
              <a:t>Can have compaction between the outer edges of wheel paths through small towns as long as travel speed is not impacted, and the total of these locations do not exceed 5% of the route.</a:t>
            </a:r>
          </a:p>
          <a:p>
            <a:pPr eaLnBrk="1" hangingPunct="1">
              <a:defRPr/>
            </a:pPr>
            <a:endParaRPr lang="en-US" sz="2800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2800" dirty="0">
                <a:latin typeface="Comic Sans MS" pitchFamily="66" charset="0"/>
              </a:rPr>
              <a:t>If at least 95% of the route  meets bare lane condition, but travel speed </a:t>
            </a:r>
            <a:r>
              <a:rPr lang="en-US" sz="2800" u="sng" dirty="0">
                <a:latin typeface="Comic Sans MS" pitchFamily="66" charset="0"/>
              </a:rPr>
              <a:t>is</a:t>
            </a:r>
            <a:r>
              <a:rPr lang="en-US" sz="2800" dirty="0">
                <a:latin typeface="Comic Sans MS" pitchFamily="66" charset="0"/>
              </a:rPr>
              <a:t> impacted because of intermittent drifts or ice, this </a:t>
            </a:r>
            <a:r>
              <a:rPr lang="en-US" sz="2800" u="sng" dirty="0">
                <a:latin typeface="Comic Sans MS" pitchFamily="66" charset="0"/>
              </a:rPr>
              <a:t>does not</a:t>
            </a:r>
            <a:r>
              <a:rPr lang="en-US" sz="2800" dirty="0">
                <a:latin typeface="Comic Sans MS" pitchFamily="66" charset="0"/>
              </a:rPr>
              <a:t> meet the bare lane measure.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5800" y="61817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2CFFF84D-E72F-47B1-A59E-590FE7D51426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520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2"/>
          <p:cNvSpPr>
            <a:spLocks noChangeShapeType="1"/>
          </p:cNvSpPr>
          <p:nvPr/>
        </p:nvSpPr>
        <p:spPr bwMode="auto">
          <a:xfrm>
            <a:off x="1219200" y="762000"/>
            <a:ext cx="4038600" cy="0"/>
          </a:xfrm>
          <a:prstGeom prst="line">
            <a:avLst/>
          </a:prstGeom>
          <a:noFill/>
          <a:ln w="76200">
            <a:solidFill>
              <a:srgbClr val="F8F8F8"/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2438400" y="3200400"/>
            <a:ext cx="4800600" cy="0"/>
          </a:xfrm>
          <a:prstGeom prst="line">
            <a:avLst/>
          </a:prstGeom>
          <a:noFill/>
          <a:ln w="76200">
            <a:solidFill>
              <a:srgbClr val="F8F8F8"/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257800" y="381000"/>
            <a:ext cx="798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</a:rPr>
              <a:t>EVENT</a:t>
            </a: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381000" y="48768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657600" y="5029200"/>
            <a:ext cx="2174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TIME IN HOURS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381000" y="472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8763000" y="472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V="1">
            <a:off x="1447800" y="4724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V="1">
            <a:off x="2667000" y="4724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V="1">
            <a:off x="3886200" y="4724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V="1">
            <a:off x="5105400" y="4724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V="1">
            <a:off x="6324600" y="4724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 flipV="1">
            <a:off x="7391400" y="4724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521572" y="347990"/>
            <a:ext cx="6976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Times New Roman" panose="02020603050405020304" pitchFamily="18" charset="0"/>
              </a:rPr>
              <a:t>Event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Times New Roman" panose="02020603050405020304" pitchFamily="18" charset="0"/>
              </a:rPr>
              <a:t>BEGIN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5257800" y="609600"/>
            <a:ext cx="496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END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1371600" y="2895600"/>
            <a:ext cx="1009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LOST BARE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LANE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7315200" y="2895600"/>
            <a:ext cx="120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REGAIN BARE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LANE</a:t>
            </a:r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1219200" y="533400"/>
            <a:ext cx="0" cy="381000"/>
          </a:xfrm>
          <a:prstGeom prst="line">
            <a:avLst/>
          </a:prstGeom>
          <a:noFill/>
          <a:ln w="76200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>
            <a:off x="5257800" y="5334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2438400" y="2971800"/>
            <a:ext cx="0" cy="457200"/>
          </a:xfrm>
          <a:prstGeom prst="line">
            <a:avLst/>
          </a:prstGeom>
          <a:noFill/>
          <a:ln w="76200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>
            <a:off x="7239000" y="2971800"/>
            <a:ext cx="0" cy="457200"/>
          </a:xfrm>
          <a:prstGeom prst="line">
            <a:avLst/>
          </a:prstGeom>
          <a:noFill/>
          <a:ln w="76200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>
            <a:off x="5257800" y="1676400"/>
            <a:ext cx="0" cy="3048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 flipV="1">
            <a:off x="7239000" y="1676400"/>
            <a:ext cx="0" cy="3048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>
            <a:off x="5257800" y="1828800"/>
            <a:ext cx="19812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5410200" y="1066800"/>
            <a:ext cx="2057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>
                <a:latin typeface="Times New Roman" panose="02020603050405020304" pitchFamily="18" charset="0"/>
              </a:rPr>
              <a:t>  BARE LANE REGAIN TIME</a:t>
            </a:r>
          </a:p>
        </p:txBody>
      </p:sp>
      <p:sp>
        <p:nvSpPr>
          <p:cNvPr id="26651" name="Text Box 29"/>
          <p:cNvSpPr txBox="1">
            <a:spLocks noChangeArrowheads="1"/>
          </p:cNvSpPr>
          <p:nvPr/>
        </p:nvSpPr>
        <p:spPr bwMode="auto">
          <a:xfrm>
            <a:off x="1279525" y="5726113"/>
            <a:ext cx="3433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</a:rPr>
              <a:t>*RECORD IN  1\2 HOUR INCREMENTS</a:t>
            </a:r>
          </a:p>
        </p:txBody>
      </p:sp>
      <p:sp>
        <p:nvSpPr>
          <p:cNvPr id="26652" name="Text Box 30"/>
          <p:cNvSpPr txBox="1">
            <a:spLocks noChangeArrowheads="1"/>
          </p:cNvSpPr>
          <p:nvPr/>
        </p:nvSpPr>
        <p:spPr bwMode="auto">
          <a:xfrm>
            <a:off x="1279525" y="5984875"/>
            <a:ext cx="42737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latin typeface="Times New Roman" panose="02020603050405020304" pitchFamily="18" charset="0"/>
              </a:rPr>
              <a:t>* USE REGULAR TIME - NOT 24-HOUR CLOCK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6653" name="Line 31"/>
          <p:cNvSpPr>
            <a:spLocks noChangeShapeType="1"/>
          </p:cNvSpPr>
          <p:nvPr/>
        </p:nvSpPr>
        <p:spPr bwMode="auto">
          <a:xfrm>
            <a:off x="5257800" y="9144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54" name="Line 32"/>
          <p:cNvSpPr>
            <a:spLocks noChangeShapeType="1"/>
          </p:cNvSpPr>
          <p:nvPr/>
        </p:nvSpPr>
        <p:spPr bwMode="auto">
          <a:xfrm flipV="1">
            <a:off x="7239000" y="19812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7791450" y="5886450"/>
            <a:ext cx="1143000" cy="819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062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6675"/>
            <a:ext cx="8458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33CCFF"/>
                </a:solidFill>
                <a:latin typeface="Comic Sans MS" pitchFamily="66" charset="0"/>
              </a:rPr>
              <a:t>Event “Six Hour Rule”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52550"/>
            <a:ext cx="8229600" cy="31242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>
                <a:latin typeface="Comic Sans MS" pitchFamily="66" charset="0"/>
              </a:rPr>
              <a:t>If an event stops and restarts after six hours, it is then considered a new event.</a:t>
            </a:r>
          </a:p>
          <a:p>
            <a:pPr eaLnBrk="1" hangingPunct="1">
              <a:defRPr/>
            </a:pPr>
            <a:endParaRPr lang="en-US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dirty="0">
                <a:latin typeface="Comic Sans MS" pitchFamily="66" charset="0"/>
              </a:rPr>
              <a:t>If an event stops and restarts in under 6 hrs it is a continuation of the 1</a:t>
            </a:r>
            <a:r>
              <a:rPr lang="en-US" baseline="30000" dirty="0">
                <a:latin typeface="Comic Sans MS" pitchFamily="66" charset="0"/>
              </a:rPr>
              <a:t>st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  <a:hlinkClick r:id="rId2" action="ppaction://hlinksldjump"/>
              </a:rPr>
              <a:t>event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rgbClr val="CC3300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>
              <a:solidFill>
                <a:srgbClr val="CC330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5800" y="61817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5D9A7DEC-B969-48A9-8BFC-FFD530AF2217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defRPr/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" b="9954"/>
          <a:stretch/>
        </p:blipFill>
        <p:spPr>
          <a:xfrm>
            <a:off x="76200" y="3743324"/>
            <a:ext cx="896302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0572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B02A75-BCB0-4986-B381-502234F6C7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E8389D6-E0FD-469D-8587-EA39AB28503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B153553-7048-44C0-962D-31C90BA4FF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MN.IT</Template>
  <TotalTime>19450</TotalTime>
  <Words>653</Words>
  <Application>Microsoft Office PowerPoint</Application>
  <PresentationFormat>On-screen Show (4:3)</PresentationFormat>
  <Paragraphs>99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Comic Sans MS</vt:lpstr>
      <vt:lpstr>NeueHaasGroteskText Std</vt:lpstr>
      <vt:lpstr>Tahoma</vt:lpstr>
      <vt:lpstr>Times New Roman</vt:lpstr>
      <vt:lpstr>Wingdings</vt:lpstr>
      <vt:lpstr>MN.IT</vt:lpstr>
      <vt:lpstr>Snow &amp; Ice Event/Bare Lane Training 2019-2020</vt:lpstr>
      <vt:lpstr>Event</vt:lpstr>
      <vt:lpstr>Winter Weather Occurrence Examples</vt:lpstr>
      <vt:lpstr>Resources Consumed</vt:lpstr>
      <vt:lpstr>Prevent, Minimize, or Regain</vt:lpstr>
      <vt:lpstr>PowerPoint Presentation</vt:lpstr>
      <vt:lpstr>95% Bare Lane Example </vt:lpstr>
      <vt:lpstr>PowerPoint Presentation</vt:lpstr>
      <vt:lpstr>Event “Six Hour Rule”</vt:lpstr>
      <vt:lpstr>Reporting Bare Lane Regain</vt:lpstr>
      <vt:lpstr>Event/Bare Lane Reporting</vt:lpstr>
      <vt:lpstr>Thank you and Have a Save Winter Season!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Minnesota Sample PowerPoint Template</dc:title>
  <dc:subject>PowerPoint Template</dc:subject>
  <dc:creator>MN.IT Services Communications</dc:creator>
  <cp:keywords>PowerPoint, Template</cp:keywords>
  <dc:description>Version 1.1, Released 8-2016</dc:description>
  <cp:lastModifiedBy>Shannon McIntyre</cp:lastModifiedBy>
  <cp:revision>707</cp:revision>
  <dcterms:created xsi:type="dcterms:W3CDTF">2016-01-06T16:54:03Z</dcterms:created>
  <dcterms:modified xsi:type="dcterms:W3CDTF">2020-10-01T17:33:43Z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0x01010090DFDE64AAE0974A8908DD3553DDBF03</vt:lpwstr>
  </property>
</Properties>
</file>